
<file path=[Content_Types].xml><?xml version="1.0" encoding="utf-8"?>
<Types xmlns="http://schemas.openxmlformats.org/package/2006/content-types">
  <Default Extension="xml" ContentType="application/xml"/>
  <Default Extension="m4v" ContentType="video/unknown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2" r:id="rId2"/>
    <p:sldId id="264" r:id="rId3"/>
    <p:sldId id="271" r:id="rId4"/>
    <p:sldId id="268" r:id="rId5"/>
    <p:sldId id="269" r:id="rId6"/>
    <p:sldId id="270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pos="7469" userDrawn="1">
          <p15:clr>
            <a:srgbClr val="A4A3A4"/>
          </p15:clr>
        </p15:guide>
        <p15:guide id="4" orient="horz" pos="4110" userDrawn="1">
          <p15:clr>
            <a:srgbClr val="A4A3A4"/>
          </p15:clr>
        </p15:guide>
        <p15:guide id="5" pos="438" userDrawn="1">
          <p15:clr>
            <a:srgbClr val="A4A3A4"/>
          </p15:clr>
        </p15:guide>
        <p15:guide id="6" pos="665" userDrawn="1">
          <p15:clr>
            <a:srgbClr val="A4A3A4"/>
          </p15:clr>
        </p15:guide>
        <p15:guide id="7" pos="892" userDrawn="1">
          <p15:clr>
            <a:srgbClr val="A4A3A4"/>
          </p15:clr>
        </p15:guide>
        <p15:guide id="8" pos="1572" userDrawn="1">
          <p15:clr>
            <a:srgbClr val="A4A3A4"/>
          </p15:clr>
        </p15:guide>
        <p15:guide id="9" pos="1118" userDrawn="1">
          <p15:clr>
            <a:srgbClr val="A4A3A4"/>
          </p15:clr>
        </p15:guide>
        <p15:guide id="10" pos="1799" userDrawn="1">
          <p15:clr>
            <a:srgbClr val="A4A3A4"/>
          </p15:clr>
        </p15:guide>
        <p15:guide id="11" pos="1345" userDrawn="1">
          <p15:clr>
            <a:srgbClr val="A4A3A4"/>
          </p15:clr>
        </p15:guide>
        <p15:guide id="12" pos="4294" userDrawn="1">
          <p15:clr>
            <a:srgbClr val="A4A3A4"/>
          </p15:clr>
        </p15:guide>
        <p15:guide id="13" pos="2252" userDrawn="1">
          <p15:clr>
            <a:srgbClr val="A4A3A4"/>
          </p15:clr>
        </p15:guide>
        <p15:guide id="14" pos="2479" userDrawn="1">
          <p15:clr>
            <a:srgbClr val="A4A3A4"/>
          </p15:clr>
        </p15:guide>
        <p15:guide id="15" pos="2026" userDrawn="1">
          <p15:clr>
            <a:srgbClr val="A4A3A4"/>
          </p15:clr>
        </p15:guide>
        <p15:guide id="16" pos="3613" userDrawn="1">
          <p15:clr>
            <a:srgbClr val="A4A3A4"/>
          </p15:clr>
        </p15:guide>
        <p15:guide id="17" pos="2706" userDrawn="1">
          <p15:clr>
            <a:srgbClr val="A4A3A4"/>
          </p15:clr>
        </p15:guide>
        <p15:guide id="18" pos="2933" userDrawn="1">
          <p15:clr>
            <a:srgbClr val="A4A3A4"/>
          </p15:clr>
        </p15:guide>
        <p15:guide id="19" pos="3160" userDrawn="1">
          <p15:clr>
            <a:srgbClr val="A4A3A4"/>
          </p15:clr>
        </p15:guide>
        <p15:guide id="20" pos="3386" userDrawn="1">
          <p15:clr>
            <a:srgbClr val="A4A3A4"/>
          </p15:clr>
        </p15:guide>
        <p15:guide id="21" pos="4067" userDrawn="1">
          <p15:clr>
            <a:srgbClr val="A4A3A4"/>
          </p15:clr>
        </p15:guide>
        <p15:guide id="22" pos="3840" userDrawn="1">
          <p15:clr>
            <a:srgbClr val="A4A3A4"/>
          </p15:clr>
        </p15:guide>
        <p15:guide id="23" pos="4520" userDrawn="1">
          <p15:clr>
            <a:srgbClr val="A4A3A4"/>
          </p15:clr>
        </p15:guide>
        <p15:guide id="24" pos="4747" userDrawn="1">
          <p15:clr>
            <a:srgbClr val="A4A3A4"/>
          </p15:clr>
        </p15:guide>
        <p15:guide id="25" pos="4974" userDrawn="1">
          <p15:clr>
            <a:srgbClr val="A4A3A4"/>
          </p15:clr>
        </p15:guide>
        <p15:guide id="26" pos="5201" userDrawn="1">
          <p15:clr>
            <a:srgbClr val="A4A3A4"/>
          </p15:clr>
        </p15:guide>
        <p15:guide id="27" pos="5428" userDrawn="1">
          <p15:clr>
            <a:srgbClr val="A4A3A4"/>
          </p15:clr>
        </p15:guide>
        <p15:guide id="28" pos="5654" userDrawn="1">
          <p15:clr>
            <a:srgbClr val="A4A3A4"/>
          </p15:clr>
        </p15:guide>
        <p15:guide id="29" pos="5881" userDrawn="1">
          <p15:clr>
            <a:srgbClr val="A4A3A4"/>
          </p15:clr>
        </p15:guide>
        <p15:guide id="30" pos="6108" userDrawn="1">
          <p15:clr>
            <a:srgbClr val="A4A3A4"/>
          </p15:clr>
        </p15:guide>
        <p15:guide id="31" pos="6335" userDrawn="1">
          <p15:clr>
            <a:srgbClr val="A4A3A4"/>
          </p15:clr>
        </p15:guide>
        <p15:guide id="32" pos="6562" userDrawn="1">
          <p15:clr>
            <a:srgbClr val="A4A3A4"/>
          </p15:clr>
        </p15:guide>
        <p15:guide id="33" pos="6788" userDrawn="1">
          <p15:clr>
            <a:srgbClr val="A4A3A4"/>
          </p15:clr>
        </p15:guide>
        <p15:guide id="34" pos="7015" userDrawn="1">
          <p15:clr>
            <a:srgbClr val="A4A3A4"/>
          </p15:clr>
        </p15:guide>
        <p15:guide id="35" pos="7242" userDrawn="1">
          <p15:clr>
            <a:srgbClr val="A4A3A4"/>
          </p15:clr>
        </p15:guide>
        <p15:guide id="36" orient="horz" pos="482" userDrawn="1">
          <p15:clr>
            <a:srgbClr val="A4A3A4"/>
          </p15:clr>
        </p15:guide>
        <p15:guide id="37" orient="horz" pos="799" userDrawn="1">
          <p15:clr>
            <a:srgbClr val="A4A3A4"/>
          </p15:clr>
        </p15:guide>
        <p15:guide id="38" orient="horz" pos="1026" userDrawn="1">
          <p15:clr>
            <a:srgbClr val="A4A3A4"/>
          </p15:clr>
        </p15:guide>
        <p15:guide id="39" orient="horz" pos="1842" userDrawn="1">
          <p15:clr>
            <a:srgbClr val="A4A3A4"/>
          </p15:clr>
        </p15:guide>
        <p15:guide id="40" orient="horz" pos="14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ncy Lee" initials="NL" lastIdx="1" clrIdx="0">
    <p:extLst/>
  </p:cmAuthor>
  <p:cmAuthor id="2" name="Nancy Lee" initials="NL [2]" lastIdx="1" clrIdx="1">
    <p:extLst/>
  </p:cmAuthor>
  <p:cmAuthor id="3" name="Nancy Lee" initials="NL [3]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99B"/>
    <a:srgbClr val="00B2E6"/>
    <a:srgbClr val="333333"/>
    <a:srgbClr val="555555"/>
    <a:srgbClr val="E04930"/>
    <a:srgbClr val="EDEFED"/>
    <a:srgbClr val="F1F1F1"/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/>
    <p:restoredTop sz="86464"/>
  </p:normalViewPr>
  <p:slideViewPr>
    <p:cSldViewPr snapToObjects="1" showGuides="1">
      <p:cViewPr>
        <p:scale>
          <a:sx n="103" d="100"/>
          <a:sy n="103" d="100"/>
        </p:scale>
        <p:origin x="760" y="520"/>
      </p:cViewPr>
      <p:guideLst>
        <p:guide orient="horz" pos="210"/>
        <p:guide pos="211"/>
        <p:guide pos="7469"/>
        <p:guide orient="horz" pos="4110"/>
        <p:guide pos="438"/>
        <p:guide pos="665"/>
        <p:guide pos="892"/>
        <p:guide pos="1572"/>
        <p:guide pos="1118"/>
        <p:guide pos="1799"/>
        <p:guide pos="1345"/>
        <p:guide pos="4294"/>
        <p:guide pos="2252"/>
        <p:guide pos="2479"/>
        <p:guide pos="2026"/>
        <p:guide pos="3613"/>
        <p:guide pos="2706"/>
        <p:guide pos="2933"/>
        <p:guide pos="3160"/>
        <p:guide pos="3386"/>
        <p:guide pos="4067"/>
        <p:guide pos="3840"/>
        <p:guide pos="4520"/>
        <p:guide pos="4747"/>
        <p:guide pos="4974"/>
        <p:guide pos="5201"/>
        <p:guide pos="5428"/>
        <p:guide pos="5654"/>
        <p:guide pos="5881"/>
        <p:guide pos="6108"/>
        <p:guide pos="6335"/>
        <p:guide pos="6562"/>
        <p:guide pos="6788"/>
        <p:guide pos="7015"/>
        <p:guide pos="7242"/>
        <p:guide orient="horz" pos="482"/>
        <p:guide orient="horz" pos="799"/>
        <p:guide orient="horz" pos="1026"/>
        <p:guide orient="horz" pos="1842"/>
        <p:guide orient="horz" pos="1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5C2BE-4145-4949-86E7-0A06A5B2E377}" type="datetimeFigureOut">
              <a:rPr lang="en-US" smtClean="0"/>
              <a:t>9/22/17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50166-F7D3-904E-A5A7-9CCD7E32F8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74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C312-6D1D-1946-8620-EB30647000AE}" type="datetime1">
              <a:rPr lang="en-CA" smtClean="0"/>
              <a:t>2017-09-22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C268-8034-B346-980C-4B459BE62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5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6C88-2E5C-3D44-ABE3-C4615A690248}" type="datetime1">
              <a:rPr lang="en-CA" smtClean="0"/>
              <a:t>2017-09-22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C268-8034-B346-980C-4B459BE62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64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ECC1-F267-784D-9CBC-42C2A05A53EF}" type="datetime1">
              <a:rPr lang="en-CA" smtClean="0"/>
              <a:t>2017-09-22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C268-8034-B346-980C-4B459BE62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469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57CA-3A6F-C446-94B7-C20EE5B91E17}" type="datetime1">
              <a:rPr lang="en-CA" smtClean="0"/>
              <a:t>2017-09-22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C268-8034-B346-980C-4B459BE62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4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0F3C-AF42-FE49-9904-BF96BA4E3659}" type="datetime1">
              <a:rPr lang="en-CA" smtClean="0"/>
              <a:t>2017-09-22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C268-8034-B346-980C-4B459BE62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2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7CDE-887E-FA47-9CF6-1E200DE75279}" type="datetime1">
              <a:rPr lang="en-CA" smtClean="0"/>
              <a:t>2017-09-22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C268-8034-B346-980C-4B459BE62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2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9AE2-55B3-D041-AEAF-295D5292FC14}" type="datetime1">
              <a:rPr lang="en-CA" smtClean="0"/>
              <a:t>2017-09-22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C268-8034-B346-980C-4B459BE62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75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3055-48A6-3543-8768-0464200CDF55}" type="datetime1">
              <a:rPr lang="en-CA" smtClean="0"/>
              <a:t>2017-09-22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C268-8034-B346-980C-4B459BE62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5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8E53-348C-7E45-B65D-FB5A6F4A77D6}" type="datetime1">
              <a:rPr lang="en-CA" smtClean="0"/>
              <a:t>2017-09-22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C268-8034-B346-980C-4B459BE62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57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FC43-0013-954F-9402-522733372660}" type="datetime1">
              <a:rPr lang="en-CA" smtClean="0"/>
              <a:t>2017-09-22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C268-8034-B346-980C-4B459BE62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74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1077-6016-DC45-92ED-9B5D5634D48C}" type="datetime1">
              <a:rPr lang="en-CA" smtClean="0"/>
              <a:t>2017-09-22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C268-8034-B346-980C-4B459BE62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06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EA937-6F0E-F24F-B006-2E470AE2CF21}" type="datetime1">
              <a:rPr lang="en-CA" smtClean="0"/>
              <a:t>2017-09-22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EC268-8034-B346-980C-4B459BE62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65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1" Type="http://schemas.microsoft.com/office/2007/relationships/media" Target="../media/media1.m4v"/><Relationship Id="rId2" Type="http://schemas.openxmlformats.org/officeDocument/2006/relationships/video" Target="../media/media1.m4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7408" y="404664"/>
            <a:ext cx="48140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Nexa Bold" charset="0"/>
                <a:ea typeface="Nexa Bold" charset="0"/>
                <a:cs typeface="Nexa Bold" charset="0"/>
              </a:rPr>
              <a:t>talking</a:t>
            </a:r>
            <a:r>
              <a:rPr lang="en-US" sz="6000" dirty="0" smtClean="0">
                <a:solidFill>
                  <a:srgbClr val="00599B"/>
                </a:solidFill>
                <a:latin typeface="Nexa Bold" charset="0"/>
                <a:ea typeface="Nexa Bold" charset="0"/>
                <a:cs typeface="Nexa Bold" charset="0"/>
              </a:rPr>
              <a:t>points</a:t>
            </a:r>
            <a:endParaRPr lang="en-US" sz="6000" dirty="0">
              <a:solidFill>
                <a:srgbClr val="00599B"/>
              </a:solidFill>
              <a:latin typeface="Nexa Bold" charset="0"/>
              <a:ea typeface="Nexa Bold" charset="0"/>
              <a:cs typeface="Nexa Bol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4475" y="2204864"/>
            <a:ext cx="320722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Welcome!</a:t>
            </a:r>
          </a:p>
          <a:p>
            <a:pPr algn="ctr"/>
            <a:r>
              <a:rPr lang="es-ES" sz="40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Bienvenido!</a:t>
            </a:r>
          </a:p>
          <a:p>
            <a:pPr algn="ctr"/>
            <a:r>
              <a:rPr lang="ja-JP" altLang="en-US" sz="40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ようこ</a:t>
            </a:r>
            <a:r>
              <a:rPr lang="ja-JP" altLang="en-US" sz="400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そ</a:t>
            </a:r>
            <a:r>
              <a:rPr lang="zh-CN" altLang="en-US" sz="40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/>
            </a:r>
            <a:br>
              <a:rPr lang="zh-CN" altLang="en-US" sz="40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zh-CN" altLang="en-US" sz="40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欢迎</a:t>
            </a:r>
            <a:r>
              <a:rPr lang="en-US" sz="40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/>
            </a:r>
            <a:br>
              <a:rPr lang="en-US" sz="40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en-US" sz="40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Chào mừng</a:t>
            </a:r>
          </a:p>
        </p:txBody>
      </p:sp>
    </p:spTree>
    <p:extLst>
      <p:ext uri="{BB962C8B-B14F-4D97-AF65-F5344CB8AC3E}">
        <p14:creationId xmlns:p14="http://schemas.microsoft.com/office/powerpoint/2010/main" val="46862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6268827"/>
            <a:ext cx="360000" cy="276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37587" y="51111"/>
            <a:ext cx="5384188" cy="826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2800" dirty="0" smtClean="0"/>
              <a:t>什么是TalkingPoints？</a:t>
            </a:r>
            <a:endParaRPr lang="en-US" sz="2800" dirty="0" smtClean="0">
              <a:solidFill>
                <a:srgbClr val="333333"/>
              </a:solidFill>
              <a:effectLst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838" y="1124744"/>
            <a:ext cx="10616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dirty="0" smtClean="0"/>
              <a:t>TalkingPoints</a:t>
            </a:r>
            <a:r>
              <a:rPr lang="zh-CN" altLang="en-US" sz="2400" dirty="0" smtClean="0"/>
              <a:t>是</a:t>
            </a:r>
            <a:r>
              <a:rPr lang="zh-CN" altLang="en-US" sz="2400" dirty="0"/>
              <a:t>一款能让家长与老师免费互传短信并配有翻译功能的应用程序。老师送出英文短信。家长会收到以他们母语所书写的信息，家长也可以用母语回覆短信给老师。</a:t>
            </a:r>
            <a:endParaRPr lang="en-US" sz="2400" dirty="0">
              <a:solidFill>
                <a:srgbClr val="00B2E6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2436486"/>
            <a:ext cx="8352928" cy="381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6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6268827"/>
            <a:ext cx="360000" cy="27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69756" y="0"/>
            <a:ext cx="2427808" cy="831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zh-CN" altLang="en-US" sz="2800" b="1"/>
              <a:t>它的运行方式</a:t>
            </a:r>
            <a:endParaRPr lang="en-US" sz="2800" b="1" dirty="0" smtClean="0">
              <a:solidFill>
                <a:srgbClr val="333333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How it Works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4963" y="1208088"/>
            <a:ext cx="11600582" cy="444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6268827"/>
            <a:ext cx="360000" cy="27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4183" y="476672"/>
            <a:ext cx="11520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每周我会给您发送的短信类型：</a:t>
            </a:r>
            <a:endParaRPr lang="en-US" sz="2400" dirty="0"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92" y="1196752"/>
            <a:ext cx="1097992" cy="11181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390" y="2876090"/>
            <a:ext cx="1162662" cy="1056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831" y="4797152"/>
            <a:ext cx="1136221" cy="11470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03052" y="1316163"/>
            <a:ext cx="94759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zh-CN" altLang="en-US" sz="2200" b="1"/>
              <a:t>班级公告</a:t>
            </a:r>
            <a:r>
              <a:rPr lang="en-US" altLang="zh-CN" sz="2200" b="1" dirty="0"/>
              <a:t>/</a:t>
            </a:r>
            <a:r>
              <a:rPr lang="zh-CN" altLang="en-US" sz="2200" b="1"/>
              <a:t>提醒</a:t>
            </a:r>
            <a:br>
              <a:rPr lang="zh-CN" altLang="en-US" sz="2200" b="1"/>
            </a:br>
            <a:r>
              <a:rPr lang="zh-CN" altLang="en-US" sz="2200"/>
              <a:t>本班将在周五去动物园做校外教学。若是您同意让孩子参与此活动，请在今天带回家的同意书上签名并缴回给学校。谢谢！</a:t>
            </a:r>
            <a:endParaRPr lang="en-US" sz="2200" dirty="0" smtClean="0">
              <a:latin typeface="Verdana" charset="0"/>
              <a:ea typeface="Verdana" charset="0"/>
              <a:cs typeface="Verdana" charset="0"/>
            </a:endParaRPr>
          </a:p>
          <a:p>
            <a:pPr fontAlgn="base"/>
            <a:endParaRPr lang="en-US" sz="2200" b="1" dirty="0">
              <a:latin typeface="Verdana" charset="0"/>
              <a:ea typeface="Verdana" charset="0"/>
              <a:cs typeface="Verdana" charset="0"/>
            </a:endParaRPr>
          </a:p>
          <a:p>
            <a:pPr fontAlgn="base"/>
            <a:endParaRPr lang="en-US" sz="2200" b="1" dirty="0" smtClean="0">
              <a:latin typeface="Verdana" charset="0"/>
              <a:ea typeface="Verdana" charset="0"/>
              <a:cs typeface="Verdana" charset="0"/>
            </a:endParaRPr>
          </a:p>
          <a:p>
            <a:pPr fontAlgn="base"/>
            <a:r>
              <a:rPr lang="zh-CN" altLang="en-US" sz="2200" b="1"/>
              <a:t>学生在班上的学习内容</a:t>
            </a:r>
            <a:r>
              <a:rPr lang="zh-CN" altLang="en-US" sz="2200"/>
              <a:t/>
            </a:r>
            <a:br>
              <a:rPr lang="zh-CN" altLang="en-US" sz="2200"/>
            </a:br>
            <a:r>
              <a:rPr lang="zh-CN" altLang="en-US" sz="2200"/>
              <a:t>家人们您好，本周我们学习了有关太阳系的知识。请问一问您的孩子，地球与其他星球有什么区别，若您愿意，请与我分享他们的答案。谢谢！</a:t>
            </a:r>
            <a:endParaRPr lang="en-US" sz="2200" b="1" dirty="0">
              <a:latin typeface="Verdana" charset="0"/>
              <a:ea typeface="Verdana" charset="0"/>
              <a:cs typeface="Verdana" charset="0"/>
            </a:endParaRPr>
          </a:p>
          <a:p>
            <a:pPr fontAlgn="base"/>
            <a:endParaRPr lang="en-US" sz="2200" b="1" dirty="0">
              <a:latin typeface="Verdana" charset="0"/>
              <a:ea typeface="Verdana" charset="0"/>
              <a:cs typeface="Verdana" charset="0"/>
            </a:endParaRPr>
          </a:p>
          <a:p>
            <a:pPr fontAlgn="base"/>
            <a:endParaRPr lang="en-US" altLang="zh-CN" sz="2200" b="1" dirty="0" smtClean="0"/>
          </a:p>
          <a:p>
            <a:pPr fontAlgn="base"/>
            <a:endParaRPr lang="en-US" altLang="zh-CN" sz="2200" b="1" dirty="0"/>
          </a:p>
          <a:p>
            <a:pPr fontAlgn="base"/>
            <a:r>
              <a:rPr lang="zh-CN" altLang="en-US" sz="2200" b="1" smtClean="0"/>
              <a:t>有</a:t>
            </a:r>
            <a:r>
              <a:rPr lang="zh-CN" altLang="en-US" sz="2200" b="1"/>
              <a:t>关正面行为的短信</a:t>
            </a:r>
            <a:r>
              <a:rPr lang="zh-CN" altLang="en-US" sz="2200"/>
              <a:t/>
            </a:r>
            <a:br>
              <a:rPr lang="zh-CN" altLang="en-US" sz="2200"/>
            </a:br>
            <a:r>
              <a:rPr lang="zh-CN" altLang="en-US" sz="2200"/>
              <a:t>您好</a:t>
            </a:r>
            <a:r>
              <a:rPr lang="zh-CN" altLang="en-US" sz="2200" smtClean="0"/>
              <a:t>，</a:t>
            </a:r>
            <a:r>
              <a:rPr lang="en-US" altLang="zh-CN" sz="2200" dirty="0" smtClean="0"/>
              <a:t>Maria</a:t>
            </a:r>
            <a:r>
              <a:rPr lang="zh-CN" altLang="en-US" sz="2200" smtClean="0"/>
              <a:t>今</a:t>
            </a:r>
            <a:r>
              <a:rPr lang="zh-CN" altLang="en-US" sz="2200"/>
              <a:t>天在数学课上帮助班上同学解决一个单字问题。请赞美</a:t>
            </a:r>
            <a:r>
              <a:rPr lang="en-US" altLang="zh-CN" sz="2200" dirty="0"/>
              <a:t>[Maria]</a:t>
            </a:r>
            <a:r>
              <a:rPr lang="zh-CN" altLang="en-US" sz="2200"/>
              <a:t>竭尽全力，成为一个好同学！</a:t>
            </a:r>
            <a:endParaRPr lang="en-US" sz="2200" b="1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83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6268827"/>
            <a:ext cx="360000" cy="27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5385" y="139522"/>
            <a:ext cx="9054013" cy="777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zh-CN" altLang="en-US" sz="2600"/>
              <a:t>您可以用短信与我交</a:t>
            </a:r>
            <a:r>
              <a:rPr lang="zh-CN" altLang="en-US" sz="2600" smtClean="0"/>
              <a:t>流</a:t>
            </a:r>
            <a:endParaRPr lang="en-US" sz="2600" b="1" dirty="0" smtClean="0">
              <a:solidFill>
                <a:srgbClr val="333333"/>
              </a:solidFill>
              <a:effectLst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963" y="1390642"/>
            <a:ext cx="612107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endParaRPr lang="en-US" sz="2000" dirty="0" smtClean="0">
              <a:latin typeface="Verdana" charset="0"/>
              <a:ea typeface="Verdana" charset="0"/>
              <a:cs typeface="Verdana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US" altLang="zh-CN" sz="2200" dirty="0"/>
              <a:t>•</a:t>
            </a:r>
            <a:r>
              <a:rPr lang="zh-CN" altLang="en-US" sz="2200"/>
              <a:t>您将会收到我发送的短信，里头会有英语以及您的母语</a:t>
            </a:r>
            <a:r>
              <a:rPr lang="zh-CN" altLang="en-US" sz="2200" smtClean="0"/>
              <a:t>。</a:t>
            </a:r>
            <a:endParaRPr lang="en-US" altLang="zh-CN" sz="2200" dirty="0" smtClean="0"/>
          </a:p>
          <a:p>
            <a:pPr>
              <a:spcAft>
                <a:spcPts val="1200"/>
              </a:spcAft>
              <a:defRPr/>
            </a:pPr>
            <a:r>
              <a:rPr lang="zh-CN" altLang="en-US" sz="2200"/>
              <a:t/>
            </a:r>
            <a:br>
              <a:rPr lang="zh-CN" altLang="en-US" sz="2200"/>
            </a:br>
            <a:r>
              <a:rPr lang="en-US" altLang="zh-CN" sz="2200" dirty="0"/>
              <a:t>•</a:t>
            </a:r>
            <a:r>
              <a:rPr lang="zh-CN" altLang="en-US" sz="2200"/>
              <a:t>您可以使用母语、英语或是表情符号回覆我的短信</a:t>
            </a:r>
            <a:r>
              <a:rPr lang="zh-CN" altLang="en-US" sz="2200" smtClean="0"/>
              <a:t>。</a:t>
            </a:r>
            <a:endParaRPr lang="en-US" altLang="zh-CN" sz="2200" dirty="0" smtClean="0"/>
          </a:p>
          <a:p>
            <a:pPr>
              <a:spcAft>
                <a:spcPts val="1200"/>
              </a:spcAft>
              <a:defRPr/>
            </a:pPr>
            <a:r>
              <a:rPr lang="zh-CN" altLang="en-US" sz="2200"/>
              <a:t/>
            </a:r>
            <a:br>
              <a:rPr lang="zh-CN" altLang="en-US" sz="2200"/>
            </a:br>
            <a:r>
              <a:rPr lang="zh-CN" altLang="en-US" sz="2200"/>
              <a:t>*您回覆的信息只有我看得见，其他家庭并不会收到您的短信</a:t>
            </a:r>
            <a:r>
              <a:rPr lang="zh-CN" altLang="en-US" sz="2200" smtClean="0"/>
              <a:t>。</a:t>
            </a:r>
            <a:r>
              <a:rPr lang="zh-CN" altLang="en-US" sz="2400"/>
              <a:t>请尝试一下！</a:t>
            </a:r>
            <a:endParaRPr lang="en-US" sz="2200" dirty="0" smtClean="0">
              <a:solidFill>
                <a:srgbClr val="333333"/>
              </a:solidFill>
              <a:latin typeface="Verdana" charset="0"/>
              <a:ea typeface="Verdana" charset="0"/>
              <a:cs typeface="Verdana" charset="0"/>
            </a:endParaRPr>
          </a:p>
          <a:p>
            <a:pPr>
              <a:spcAft>
                <a:spcPts val="1200"/>
              </a:spcAft>
              <a:defRPr/>
            </a:pPr>
            <a:endParaRPr lang="en-US" sz="2000" dirty="0">
              <a:solidFill>
                <a:srgbClr val="333333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000" dirty="0" smtClean="0">
              <a:latin typeface="Verdana" charset="0"/>
              <a:ea typeface="Verdana" charset="0"/>
              <a:cs typeface="Verdana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000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7104112" y="4365104"/>
            <a:ext cx="909596" cy="572519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224" y="404664"/>
            <a:ext cx="3897068" cy="591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3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6268827"/>
            <a:ext cx="360000" cy="27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0986" y="187449"/>
            <a:ext cx="10297542" cy="114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zh-CN" altLang="en-US" sz="2400"/>
              <a:t>让我们开始交流！以下是一些交流方式的示例。您可以给我发送有关以下内容的短信：</a:t>
            </a:r>
            <a:endParaRPr lang="en-US" sz="2200" dirty="0" smtClean="0">
              <a:solidFill>
                <a:srgbClr val="333333"/>
              </a:solidFill>
              <a:effectLst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392" y="1700808"/>
            <a:ext cx="86219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您的孩子在班上的学习进度：</a:t>
            </a:r>
            <a:r>
              <a:rPr lang="zh-CN" altLang="en-US" sz="2400" dirty="0"/>
              <a:t/>
            </a:r>
            <a:br>
              <a:rPr lang="zh-CN" altLang="en-US" sz="2400" dirty="0"/>
            </a:br>
            <a:r>
              <a:rPr lang="en-US" altLang="zh-CN" sz="2400" dirty="0" smtClean="0"/>
              <a:t>Mrs</a:t>
            </a:r>
            <a:r>
              <a:rPr lang="en-US" altLang="zh-CN" sz="2400" dirty="0"/>
              <a:t>. </a:t>
            </a:r>
            <a:r>
              <a:rPr lang="en-US" altLang="zh-CN" sz="2400" dirty="0" smtClean="0"/>
              <a:t>Jones</a:t>
            </a:r>
            <a:r>
              <a:rPr lang="zh-CN" altLang="en-US" sz="2400" dirty="0" smtClean="0"/>
              <a:t>您</a:t>
            </a:r>
            <a:r>
              <a:rPr lang="zh-CN" altLang="en-US" sz="2400" dirty="0"/>
              <a:t>好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Maria</a:t>
            </a:r>
            <a:r>
              <a:rPr lang="zh-CN" altLang="en-US" sz="2400" dirty="0" smtClean="0"/>
              <a:t>在</a:t>
            </a:r>
            <a:r>
              <a:rPr lang="zh-CN" altLang="en-US" sz="2400" dirty="0"/>
              <a:t>班上表现的如何</a:t>
            </a:r>
            <a:r>
              <a:rPr lang="zh-CN" altLang="en-US" sz="2400" dirty="0" smtClean="0"/>
              <a:t>？</a:t>
            </a:r>
            <a:endParaRPr lang="en-US" altLang="zh-CN" sz="2200" u="sng" dirty="0"/>
          </a:p>
          <a:p>
            <a:endParaRPr lang="en-US" sz="2200" u="sng" dirty="0" smtClean="0">
              <a:latin typeface="Verdana" charset="0"/>
              <a:ea typeface="Verdana" charset="0"/>
              <a:cs typeface="Verdana" charset="0"/>
            </a:endParaRPr>
          </a:p>
          <a:p>
            <a:r>
              <a:rPr lang="zh-CN" altLang="en-US" sz="2400" b="1" dirty="0"/>
              <a:t>您的孩子在班上的行为表现：</a:t>
            </a:r>
            <a:r>
              <a:rPr lang="zh-CN" altLang="en-US" sz="2400" dirty="0"/>
              <a:t/>
            </a:r>
            <a:br>
              <a:rPr lang="zh-CN" altLang="en-US" sz="2400" dirty="0"/>
            </a:br>
            <a:r>
              <a:rPr lang="en-US" altLang="zh-CN" sz="2400" dirty="0" smtClean="0"/>
              <a:t>Mrs</a:t>
            </a:r>
            <a:r>
              <a:rPr lang="en-US" altLang="zh-CN" sz="2400" dirty="0"/>
              <a:t>. </a:t>
            </a:r>
            <a:r>
              <a:rPr lang="en-US" altLang="zh-CN" sz="2400" dirty="0" smtClean="0"/>
              <a:t>Jones</a:t>
            </a:r>
            <a:r>
              <a:rPr lang="zh-CN" altLang="en-US" sz="2400" dirty="0" smtClean="0"/>
              <a:t>您</a:t>
            </a:r>
            <a:r>
              <a:rPr lang="zh-CN" altLang="en-US" sz="2400" dirty="0"/>
              <a:t>好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Maria</a:t>
            </a:r>
            <a:r>
              <a:rPr lang="zh-CN" altLang="en-US" sz="2400" dirty="0" smtClean="0"/>
              <a:t>在</a:t>
            </a:r>
            <a:r>
              <a:rPr lang="zh-CN" altLang="en-US" sz="2400" dirty="0"/>
              <a:t>班上与其他学生相处得还顺利吗？</a:t>
            </a:r>
            <a:endParaRPr lang="en-US" sz="2200" dirty="0" smtClean="0">
              <a:latin typeface="Verdana" charset="0"/>
              <a:ea typeface="Verdana" charset="0"/>
              <a:cs typeface="Verdana" charset="0"/>
            </a:endParaRPr>
          </a:p>
          <a:p>
            <a:pPr lvl="0"/>
            <a:endParaRPr lang="en-US" sz="2200" dirty="0" smtClean="0"/>
          </a:p>
          <a:p>
            <a:pPr lvl="0"/>
            <a:r>
              <a:rPr lang="zh-CN" altLang="en-US" sz="2400" b="1" dirty="0"/>
              <a:t>家庭作业／学校项目：</a:t>
            </a:r>
            <a:r>
              <a:rPr lang="zh-CN" altLang="en-US" sz="2400" dirty="0"/>
              <a:t/>
            </a:r>
            <a:br>
              <a:rPr lang="zh-CN" altLang="en-US" sz="2400" dirty="0"/>
            </a:br>
            <a:r>
              <a:rPr lang="en-US" altLang="zh-CN" sz="2400" dirty="0" smtClean="0"/>
              <a:t>Mrs</a:t>
            </a:r>
            <a:r>
              <a:rPr lang="en-US" altLang="zh-CN" sz="2400" dirty="0"/>
              <a:t>. </a:t>
            </a:r>
            <a:r>
              <a:rPr lang="en-US" altLang="zh-CN" sz="2400" dirty="0" smtClean="0"/>
              <a:t>Jones</a:t>
            </a:r>
            <a:r>
              <a:rPr lang="zh-CN" altLang="en-US" sz="2400" dirty="0" smtClean="0"/>
              <a:t>您</a:t>
            </a:r>
            <a:r>
              <a:rPr lang="zh-CN" altLang="en-US" sz="2400" dirty="0"/>
              <a:t>好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Maria</a:t>
            </a:r>
            <a:r>
              <a:rPr lang="zh-CN" altLang="en-US" sz="2400" dirty="0" smtClean="0"/>
              <a:t>每</a:t>
            </a:r>
            <a:r>
              <a:rPr lang="zh-CN" altLang="en-US" sz="2400" dirty="0"/>
              <a:t>晚该花多长时间做她的家庭作业？</a:t>
            </a:r>
            <a:endParaRPr lang="en-US" sz="2200" dirty="0" smtClean="0"/>
          </a:p>
          <a:p>
            <a:pPr lvl="0"/>
            <a:endParaRPr lang="en-US" sz="2200" dirty="0"/>
          </a:p>
          <a:p>
            <a:r>
              <a:rPr lang="zh-CN" altLang="en-US" sz="2400" b="1" dirty="0"/>
              <a:t>如何在家与孩子一起合作：</a:t>
            </a:r>
            <a:r>
              <a:rPr lang="zh-CN" altLang="en-US" sz="2400" dirty="0"/>
              <a:t/>
            </a:r>
            <a:br>
              <a:rPr lang="zh-CN" altLang="en-US" sz="2400" dirty="0"/>
            </a:br>
            <a:r>
              <a:rPr lang="en-US" altLang="zh-CN" sz="2400" dirty="0" smtClean="0"/>
              <a:t>Mrs</a:t>
            </a:r>
            <a:r>
              <a:rPr lang="en-US" altLang="zh-CN" sz="2400" dirty="0"/>
              <a:t>. </a:t>
            </a:r>
            <a:r>
              <a:rPr lang="en-US" altLang="zh-CN" sz="2400" dirty="0" smtClean="0"/>
              <a:t>Jones</a:t>
            </a:r>
            <a:r>
              <a:rPr lang="zh-CN" altLang="en-US" sz="2400" dirty="0" smtClean="0"/>
              <a:t>您</a:t>
            </a:r>
            <a:r>
              <a:rPr lang="zh-CN" altLang="en-US" sz="2400" dirty="0"/>
              <a:t>好，我该如何帮</a:t>
            </a:r>
            <a:r>
              <a:rPr lang="zh-CN" altLang="en-US" sz="2400" dirty="0" smtClean="0"/>
              <a:t>助</a:t>
            </a:r>
            <a:r>
              <a:rPr lang="en-US" altLang="zh-CN" sz="2400" dirty="0" smtClean="0"/>
              <a:t>Maria</a:t>
            </a:r>
            <a:r>
              <a:rPr lang="zh-CN" altLang="en-US" sz="2400" dirty="0" smtClean="0"/>
              <a:t>改</a:t>
            </a:r>
            <a:r>
              <a:rPr lang="zh-CN" altLang="en-US" sz="2400" dirty="0"/>
              <a:t>善她的阅读能力？</a:t>
            </a:r>
            <a:r>
              <a:rPr lang="en-US" sz="2200" dirty="0"/>
              <a:t> </a:t>
            </a:r>
          </a:p>
          <a:p>
            <a:pPr marL="342900" indent="-342900">
              <a:buFont typeface="Arial" charset="0"/>
              <a:buChar char="•"/>
            </a:pPr>
            <a:endParaRPr lang="en-US" sz="2200" dirty="0" smtClean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61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23592" y="4941168"/>
            <a:ext cx="71824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>
                <a:solidFill>
                  <a:schemeClr val="bg1"/>
                </a:solidFill>
              </a:rPr>
              <a:t>我期待在本学年度用短信与您展开交流！</a:t>
            </a:r>
            <a:endParaRPr lang="en-US" sz="2600" b="1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3717032"/>
            <a:ext cx="1276560" cy="9786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476672"/>
            <a:ext cx="416046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0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A2D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15248</TotalTime>
  <Words>216</Words>
  <Application>Microsoft Macintosh PowerPoint</Application>
  <PresentationFormat>Widescreen</PresentationFormat>
  <Paragraphs>31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 Hebrew</vt:lpstr>
      <vt:lpstr>Calibri</vt:lpstr>
      <vt:lpstr>Calibri Light</vt:lpstr>
      <vt:lpstr>DengXian</vt:lpstr>
      <vt:lpstr>Lato</vt:lpstr>
      <vt:lpstr>Nexa Bold</vt:lpstr>
      <vt:lpstr>Verdana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Nancy Lee</cp:lastModifiedBy>
  <cp:revision>76</cp:revision>
  <cp:lastPrinted>2016-08-11T03:07:19Z</cp:lastPrinted>
  <dcterms:created xsi:type="dcterms:W3CDTF">2016-08-10T22:20:27Z</dcterms:created>
  <dcterms:modified xsi:type="dcterms:W3CDTF">2017-09-26T00:54:59Z</dcterms:modified>
</cp:coreProperties>
</file>